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471" r:id="rId2"/>
    <p:sldId id="512" r:id="rId3"/>
    <p:sldId id="513" r:id="rId4"/>
    <p:sldId id="514" r:id="rId5"/>
    <p:sldId id="515" r:id="rId6"/>
    <p:sldId id="516" r:id="rId7"/>
    <p:sldId id="367" r:id="rId8"/>
    <p:sldId id="472" r:id="rId9"/>
    <p:sldId id="510" r:id="rId10"/>
    <p:sldId id="474" r:id="rId11"/>
    <p:sldId id="475" r:id="rId12"/>
    <p:sldId id="476" r:id="rId13"/>
    <p:sldId id="477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11" r:id="rId37"/>
    <p:sldId id="505" r:id="rId38"/>
    <p:sldId id="506" r:id="rId39"/>
    <p:sldId id="507" r:id="rId40"/>
    <p:sldId id="508" r:id="rId41"/>
    <p:sldId id="517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1" autoAdjust="0"/>
    <p:restoredTop sz="94660"/>
  </p:normalViewPr>
  <p:slideViewPr>
    <p:cSldViewPr>
      <p:cViewPr varScale="1">
        <p:scale>
          <a:sx n="82" d="100"/>
          <a:sy n="82" d="100"/>
        </p:scale>
        <p:origin x="166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6" d="100"/>
          <a:sy n="36" d="100"/>
        </p:scale>
        <p:origin x="-28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A487152-25D4-4381-91B4-CC0B9B9BFB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Amity Business School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2B8E23B-4687-4865-8AB9-6A2CCAB098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69E0DC28-BCF7-4D35-A496-5EF1E3F5BAD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93BCEE7-7183-49EB-85B4-3070FB0C02D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3E42CAB-7D48-4A1D-9A0F-9470E19E1B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149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0B3B036-D48B-4010-988B-59ED59B64E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Amity Business School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CA8EA1-16F2-4E7D-A9B1-CF6BDD998C7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FE9B6089-0BFD-41B0-AE5B-CF2119EBF8F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73DBBFF2-7294-4CE5-8014-1DCCE23269C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5943600"/>
            <a:ext cx="5486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CE7E7B33-72ED-4DF0-95E4-6899DC9D803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4776500-3CB4-4A98-B777-742C7DF813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8DB5DD0-B529-4D9C-97C5-3F2F816553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429690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5E81822-2C3D-4D74-937E-A114B3E8794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BE4EF9-EE7F-4299-9BBB-7C12258553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02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80C67BB-68C5-4938-B89C-ED33E58BC7C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868A0F-A382-44B9-96A5-0DA3DBB086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921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2F78A14-8BEE-48E5-B8FF-700AE38A828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1C8994-D42A-473A-8E21-47355D0AFE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4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BE5C09-EEAD-439B-9423-BA698449EF3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A01F6-053A-4103-A65C-2B750EA9E9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67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23C3321-06D3-4DC6-AF4A-577BA221C5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AD651B-84D1-45D1-860E-0712E4F7E5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654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AE4A7D2-ADBF-47D8-9CCE-88E6A2331F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CC0CCA-DC48-4179-AE01-B44311BC6B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91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D4CCE-E584-4794-A7DE-6927FC933B8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BED8BB-1456-4B3D-BA5A-FF8DFF2144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570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5E2612F-39FE-40E4-8DE6-16292FF9F1E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415C85-3F57-4DC7-83EE-3076C5177E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33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235E41F5-1D40-4048-B5C8-AA00AA28B29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339052-B3AC-42B8-A2B7-091CCD1A72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07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8886872-3A9A-4BB0-8DEC-BBC087E739D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B9E6C6-704A-46BB-9601-E87541368B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93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2F8CF7-370A-422E-A6EF-C431ABA3CCE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08661A-6243-4D42-99F4-15BD8618A7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03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8">
            <a:extLst>
              <a:ext uri="{FF2B5EF4-FFF2-40B4-BE49-F238E27FC236}">
                <a16:creationId xmlns:a16="http://schemas.microsoft.com/office/drawing/2014/main" id="{23221835-A084-4309-81B6-37844274F4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5"/>
          <a:stretch>
            <a:fillRect/>
          </a:stretch>
        </p:blipFill>
        <p:spPr bwMode="auto">
          <a:xfrm>
            <a:off x="3175" y="3175"/>
            <a:ext cx="91376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>
            <a:extLst>
              <a:ext uri="{FF2B5EF4-FFF2-40B4-BE49-F238E27FC236}">
                <a16:creationId xmlns:a16="http://schemas.microsoft.com/office/drawing/2014/main" id="{A772FE32-ECAE-4E83-9B66-58A55D267D6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9263" y="64008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fld id="{6D29148F-AFF9-4F4C-A2AD-49DA209A97C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8" name="Rectangle 10">
            <a:extLst>
              <a:ext uri="{FF2B5EF4-FFF2-40B4-BE49-F238E27FC236}">
                <a16:creationId xmlns:a16="http://schemas.microsoft.com/office/drawing/2014/main" id="{CC01EB61-23F5-4FD4-9FFB-D1A3E04B69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8400" y="6705600"/>
            <a:ext cx="6705600" cy="152400"/>
          </a:xfrm>
          <a:prstGeom prst="rect">
            <a:avLst/>
          </a:prstGeom>
          <a:solidFill>
            <a:srgbClr val="F1B43B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79B73547-54C9-4EDB-AB51-AF37FEDC39A7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464981" y="1676400"/>
            <a:ext cx="8214038" cy="3276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IV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 System and Learning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Times New Roman" pitchFamily="18" charset="0"/>
              </a:rPr>
              <a:t>B.Tech.(CSE), VII</a:t>
            </a:r>
            <a:br>
              <a:rPr lang="en-US" altLang="en-US" sz="2000" dirty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Times New Roman" pitchFamily="18" charset="0"/>
              </a:rPr>
              <a:t>Artificial Intelligence (CSE 401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itchFamily="18" charset="0"/>
              </a:rPr>
              <a:t>)</a:t>
            </a:r>
            <a:br>
              <a:rPr lang="en-US" altLang="en-US" sz="2000" dirty="0" smtClean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en-US" altLang="en-US" sz="2800" dirty="0" smtClean="0">
                <a:solidFill>
                  <a:schemeClr val="accent2"/>
                </a:solidFill>
                <a:latin typeface="Times New Roman" pitchFamily="18" charset="0"/>
              </a:rPr>
              <a:t>Introduction of Expert System</a:t>
            </a:r>
            <a:r>
              <a:rPr lang="en-US" altLang="en-US" sz="28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altLang="en-US" sz="2800" dirty="0" smtClean="0">
                <a:solidFill>
                  <a:schemeClr val="accent2"/>
                </a:solidFill>
                <a:latin typeface="Times New Roman" pitchFamily="18" charset="0"/>
              </a:rPr>
              <a:t>and it’s Architecture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itchFamily="18" charset="0"/>
              </a:rPr>
              <a:t/>
            </a:r>
            <a:br>
              <a:rPr lang="en-US" altLang="en-US" sz="2000" dirty="0" smtClean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Times New Roman" pitchFamily="18" charset="0"/>
              </a:rPr>
              <a:t/>
            </a:r>
            <a:br>
              <a:rPr lang="en-US" altLang="en-US" sz="2000" dirty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Times New Roman" pitchFamily="18" charset="0"/>
              </a:rPr>
              <a:t/>
            </a:r>
            <a:br>
              <a:rPr lang="en-US" altLang="en-US" sz="2000" dirty="0">
                <a:solidFill>
                  <a:schemeClr val="tx1"/>
                </a:solidFill>
                <a:latin typeface="Times New Roman" pitchFamily="18" charset="0"/>
              </a:rPr>
            </a:b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B136FA-CA05-4DE6-9506-26D64CCBDE06}"/>
              </a:ext>
            </a:extLst>
          </p:cNvPr>
          <p:cNvSpPr txBox="1">
            <a:spLocks/>
          </p:cNvSpPr>
          <p:nvPr/>
        </p:nvSpPr>
        <p:spPr>
          <a:xfrm>
            <a:off x="4572000" y="381000"/>
            <a:ext cx="4419600" cy="508805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3300" dirty="0"/>
              <a:t>Amity School of Engineering and Technology</a:t>
            </a:r>
            <a:endParaRPr lang="en-US" sz="30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EF42B11-B23C-4DFE-81CB-F81ADC2C6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981" y="4648200"/>
            <a:ext cx="8374219" cy="234553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3375" b="1" kern="0" dirty="0">
                <a:solidFill>
                  <a:schemeClr val="tx1"/>
                </a:solidFill>
                <a:latin typeface="Times New Roman" pitchFamily="18" charset="0"/>
              </a:rPr>
              <a:t/>
            </a:r>
            <a:br>
              <a:rPr lang="en-US" altLang="en-US" sz="3375" b="1" kern="0" dirty="0">
                <a:solidFill>
                  <a:schemeClr val="tx1"/>
                </a:solidFill>
                <a:latin typeface="Times New Roman" pitchFamily="18" charset="0"/>
              </a:rPr>
            </a:br>
            <a:endParaRPr lang="en-US" altLang="en-US" sz="3375" b="1" kern="0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1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1" y="15922"/>
            <a:ext cx="7619999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 b="1" dirty="0"/>
              <a:t>Need &amp; Justification for expert</a:t>
            </a:r>
            <a:br>
              <a:rPr lang="en-US" altLang="en-US" sz="2800" b="1" dirty="0"/>
            </a:br>
            <a:r>
              <a:rPr lang="en-US" altLang="en-US" sz="2800" b="1" dirty="0"/>
              <a:t>systems- cognitive problems</a:t>
            </a:r>
            <a:endParaRPr lang="en-US" altLang="en-US" sz="28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4FBDB-290C-4F5D-AEFC-80B4A7A01A31}"/>
              </a:ext>
            </a:extLst>
          </p:cNvPr>
          <p:cNvSpPr/>
          <p:nvPr/>
        </p:nvSpPr>
        <p:spPr>
          <a:xfrm>
            <a:off x="304800" y="990600"/>
            <a:ext cx="8305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 systems are suitable for knowledge intensive problems that are typically solved by human experts.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expert systems depend on human knowledge, if human experts are unable to solve a given problem, no successful expert system can be developed to solve the problem either.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demand for human expertise surpasses the availability of experts, an expert system may be the tool for handling the situation.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justification of using an expert system for a selected problem depends on the primary goal of the organization and the types of alternatives available.</a:t>
            </a:r>
          </a:p>
        </p:txBody>
      </p:sp>
    </p:spTree>
    <p:extLst>
      <p:ext uri="{BB962C8B-B14F-4D97-AF65-F5344CB8AC3E}">
        <p14:creationId xmlns:p14="http://schemas.microsoft.com/office/powerpoint/2010/main" val="23439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11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703D9-2362-4C1D-ABCF-B494EF2F9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8153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057400" y="274638"/>
            <a:ext cx="6629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Characteristics of Expert System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12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0E306-98FE-440F-B434-C620A0CF6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1838" r="20000" b="5533"/>
          <a:stretch/>
        </p:blipFill>
        <p:spPr>
          <a:xfrm>
            <a:off x="838199" y="1147550"/>
            <a:ext cx="8094664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7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7AA49-75B8-423B-B949-DF47FC034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29249" r="18333" b="9981"/>
          <a:stretch/>
        </p:blipFill>
        <p:spPr>
          <a:xfrm>
            <a:off x="366133" y="1066800"/>
            <a:ext cx="841173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7600" y="274638"/>
            <a:ext cx="50292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/>
              <a:t>Basic Concept of ES</a:t>
            </a:r>
            <a:endParaRPr lang="en-US" altLang="en-US" sz="24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14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59B74-33BB-4ACD-B0DD-60AC1AF5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1838" r="19167" b="11463"/>
          <a:stretch/>
        </p:blipFill>
        <p:spPr>
          <a:xfrm>
            <a:off x="457200" y="1143000"/>
            <a:ext cx="8178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0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15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DB609-E350-4771-A339-68BDA9544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24803" r="18333" b="8498"/>
          <a:stretch/>
        </p:blipFill>
        <p:spPr>
          <a:xfrm>
            <a:off x="533400" y="1143000"/>
            <a:ext cx="804671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03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124200" y="274638"/>
            <a:ext cx="5562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Designing Expert System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16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404ED6-2346-4F1E-8714-1AE87C088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6285" r="20000" b="21838"/>
          <a:stretch/>
        </p:blipFill>
        <p:spPr>
          <a:xfrm>
            <a:off x="457200" y="1242217"/>
            <a:ext cx="8667546" cy="4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02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90800" y="274638"/>
            <a:ext cx="6342062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Architecture of Expert System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1BFEFF-E2E0-4CEC-AF81-F8E2BD518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2" t="29249" r="29167" b="23321"/>
          <a:stretch/>
        </p:blipFill>
        <p:spPr>
          <a:xfrm>
            <a:off x="685799" y="1219200"/>
            <a:ext cx="760094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7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18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7D758D-D7A3-4FC3-8836-DDEEDFAEF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6" t="15910" r="36667" b="9981"/>
          <a:stretch/>
        </p:blipFill>
        <p:spPr>
          <a:xfrm>
            <a:off x="1069478" y="466725"/>
            <a:ext cx="7848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1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581400" y="274638"/>
            <a:ext cx="5105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1. Knowledge Base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19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9DFAB8-974C-45C4-9F77-B8F792D5D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24802" r="18333" b="17392"/>
          <a:stretch/>
        </p:blipFill>
        <p:spPr>
          <a:xfrm>
            <a:off x="304799" y="1143000"/>
            <a:ext cx="855784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7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A01F6-053A-4103-A65C-2B750EA9E954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2" y="0"/>
            <a:ext cx="5246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438400" y="274638"/>
            <a:ext cx="6248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/>
              <a:t>Using the Knowledge Base</a:t>
            </a:r>
            <a:endParaRPr lang="en-US" altLang="en-US" sz="24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20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496BEE-2B19-4F3D-99CC-2434FE445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27767" r="23333" b="17392"/>
          <a:stretch/>
        </p:blipFill>
        <p:spPr>
          <a:xfrm>
            <a:off x="1219199" y="1524000"/>
            <a:ext cx="700627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57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267200" y="274638"/>
            <a:ext cx="441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2. User Interface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21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B80E7-B214-425E-971A-373AEE10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6285" r="20000" b="29249"/>
          <a:stretch/>
        </p:blipFill>
        <p:spPr>
          <a:xfrm>
            <a:off x="457199" y="1165745"/>
            <a:ext cx="8360163" cy="47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21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114800" y="274638"/>
            <a:ext cx="45720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3. Inference Engine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22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3AD58E-B1C9-47CF-B392-F0D496C58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3320" r="19167" b="14427"/>
          <a:stretch/>
        </p:blipFill>
        <p:spPr>
          <a:xfrm>
            <a:off x="685800" y="1143000"/>
            <a:ext cx="800099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74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62400" y="274638"/>
            <a:ext cx="4724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4. Explanation facility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23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72AEDA-9A4F-470D-8586-925E39C5A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23320" r="19167" b="15909"/>
          <a:stretch/>
        </p:blipFill>
        <p:spPr>
          <a:xfrm>
            <a:off x="609600" y="1066800"/>
            <a:ext cx="7772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2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057400" y="274638"/>
            <a:ext cx="6629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5. Knowledge Acquisition facility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24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73C64-41FB-433C-BCFA-738A0CA74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30731" r="18333" b="29249"/>
          <a:stretch/>
        </p:blipFill>
        <p:spPr>
          <a:xfrm>
            <a:off x="457200" y="1322694"/>
            <a:ext cx="8167090" cy="41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44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581400" y="274638"/>
            <a:ext cx="5105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6. External interface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A37FF5-FA07-444F-893C-988D873B5E5C}"/>
              </a:ext>
            </a:extLst>
          </p:cNvPr>
          <p:cNvSpPr/>
          <p:nvPr/>
        </p:nvSpPr>
        <p:spPr>
          <a:xfrm>
            <a:off x="304800" y="1295400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This provides the communication link between the ES and the external environment.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3835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7600" y="274638"/>
            <a:ext cx="50292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Expert System Shells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26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A0583-A9AE-41DA-B0F0-85A714E85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23320" r="19167" b="24803"/>
          <a:stretch/>
        </p:blipFill>
        <p:spPr>
          <a:xfrm>
            <a:off x="457199" y="1242217"/>
            <a:ext cx="7991317" cy="44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38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29000" y="274638"/>
            <a:ext cx="5257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Expert System Shells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27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B00CA-1879-463A-99FE-BCACE2F23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32215" r="21667" b="14426"/>
          <a:stretch/>
        </p:blipFill>
        <p:spPr>
          <a:xfrm>
            <a:off x="609600" y="1465405"/>
            <a:ext cx="7908966" cy="42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08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0" y="274638"/>
            <a:ext cx="4114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Shell components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28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397F20-703B-451D-8C66-644AB57F7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9249" r="39167" b="26284"/>
          <a:stretch/>
        </p:blipFill>
        <p:spPr>
          <a:xfrm>
            <a:off x="761999" y="1295400"/>
            <a:ext cx="595883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60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124200" y="274638"/>
            <a:ext cx="5562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/>
              <a:t>Knowledge Acquisition</a:t>
            </a:r>
            <a:endParaRPr lang="en-US" altLang="en-US" sz="24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29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3EA2E-98AC-4CBC-B01A-DF4864395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26285" r="19166" b="23320"/>
          <a:stretch/>
        </p:blipFill>
        <p:spPr>
          <a:xfrm>
            <a:off x="493594" y="1417638"/>
            <a:ext cx="7970740" cy="376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7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A01F6-053A-4103-A65C-2B750EA9E954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61" y="0"/>
            <a:ext cx="47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6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7600" y="274638"/>
            <a:ext cx="50292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Knowledge Acquisition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30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EEA57D-60D7-4328-897A-A85EA83BB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27767" r="18333" b="27767"/>
          <a:stretch/>
        </p:blipFill>
        <p:spPr>
          <a:xfrm>
            <a:off x="457200" y="1295400"/>
            <a:ext cx="834389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78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495800" y="274638"/>
            <a:ext cx="41910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Knowledge Base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31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A348EB-95F3-4546-BA3C-A12C85DB7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7767" r="19167" b="11463"/>
          <a:stretch/>
        </p:blipFill>
        <p:spPr>
          <a:xfrm>
            <a:off x="609600" y="1143000"/>
            <a:ext cx="806604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51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876800" y="274638"/>
            <a:ext cx="38100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Reasoning Engine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32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EEF05B-11B9-4585-8D37-9352B97B6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27767" r="19166" b="21838"/>
          <a:stretch/>
        </p:blipFill>
        <p:spPr>
          <a:xfrm>
            <a:off x="457200" y="1219200"/>
            <a:ext cx="855232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48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105400" y="274638"/>
            <a:ext cx="3581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Explanation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33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8B2BB-0B77-4939-AC3A-A9BF1918E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30731" r="20000" b="32214"/>
          <a:stretch/>
        </p:blipFill>
        <p:spPr>
          <a:xfrm>
            <a:off x="304800" y="1219200"/>
            <a:ext cx="799185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43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029200" y="274638"/>
            <a:ext cx="3657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User interface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34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9FCB98-5B2D-426C-AB27-C0E28C372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24803" r="20000" b="30731"/>
          <a:stretch/>
        </p:blipFill>
        <p:spPr>
          <a:xfrm>
            <a:off x="457199" y="1142999"/>
            <a:ext cx="8178799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1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0" y="274638"/>
            <a:ext cx="6400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Rule based system architecture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ED5E3A-F3AA-401E-91D4-6E822B3684A5}"/>
              </a:ext>
            </a:extLst>
          </p:cNvPr>
          <p:cNvSpPr/>
          <p:nvPr/>
        </p:nvSpPr>
        <p:spPr>
          <a:xfrm>
            <a:off x="326776" y="1143000"/>
            <a:ext cx="84904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The most common form of architecture used in expert and other types of knowledge based system is the production system, also called the rule-based system.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This type of system uses knowledge encoded in the form of production rules, that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      is, if </a:t>
            </a:r>
            <a:r>
              <a:rPr lang="en-US" sz="2000" dirty="0">
                <a:latin typeface="TimesNewRomanPSMT"/>
              </a:rPr>
              <a:t>…</a:t>
            </a:r>
            <a:r>
              <a:rPr lang="en-US" sz="2000" dirty="0">
                <a:latin typeface="Times New Roman" panose="02020603050405020304" pitchFamily="18" charset="0"/>
              </a:rPr>
              <a:t>.then rules.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Each rule represents a small chunk of knowledge relating to the given domain of expertise.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 A number of related rules collectively may correspond to a chain of inferences which lead from some initially known facts to some useful conclusions.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When the known facts support the conditions in the </a:t>
            </a:r>
            <a:r>
              <a:rPr lang="en-US" sz="2000" dirty="0">
                <a:latin typeface="TimesNewRomanPSMT"/>
              </a:rPr>
              <a:t>rule’s </a:t>
            </a:r>
            <a:r>
              <a:rPr lang="en-US" sz="2000" dirty="0">
                <a:latin typeface="Times New Roman" panose="02020603050405020304" pitchFamily="18" charset="0"/>
              </a:rPr>
              <a:t>left side, the conclusion or action part of the rule is then accepted as known.</a:t>
            </a:r>
          </a:p>
        </p:txBody>
      </p:sp>
    </p:spTree>
    <p:extLst>
      <p:ext uri="{BB962C8B-B14F-4D97-AF65-F5344CB8AC3E}">
        <p14:creationId xmlns:p14="http://schemas.microsoft.com/office/powerpoint/2010/main" val="3499655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0" y="274638"/>
            <a:ext cx="6400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Rule based system architecture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ED5E3A-F3AA-401E-91D4-6E822B3684A5}"/>
              </a:ext>
            </a:extLst>
          </p:cNvPr>
          <p:cNvSpPr/>
          <p:nvPr/>
        </p:nvSpPr>
        <p:spPr>
          <a:xfrm>
            <a:off x="442414" y="1143000"/>
            <a:ext cx="824438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Inference in the production systems is accomplished by a process of chaining through the rules recursively, either in a forward or backward direction, until a conclusion is reached or until failure occurs.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The selection of rules used in the chaining process is determined by matching current facts against the domain knowledge or variables in rules and choosing among a candidate set of rules the ones that meet some given criteria, such as specificity.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The inference process is typically carried out in an interactive mode with the user providing input parameters needed to complete the rule chaining process.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5258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6705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Rule based system architecture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37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38B022-130C-4889-9F6B-7329E232E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23320" r="17500" b="11462"/>
          <a:stretch/>
        </p:blipFill>
        <p:spPr>
          <a:xfrm>
            <a:off x="761999" y="1417638"/>
            <a:ext cx="7454933" cy="437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31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752599" y="274638"/>
            <a:ext cx="7180263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Expert System Components And Human Interfaces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2AEE3A-FBF3-467E-BBBF-1C460115A131}"/>
              </a:ext>
            </a:extLst>
          </p:cNvPr>
          <p:cNvSpPr/>
          <p:nvPr/>
        </p:nvSpPr>
        <p:spPr>
          <a:xfrm>
            <a:off x="533400" y="1465069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Expert systems have a number of major system components and interface with individuals who interact with the system in various roles.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3562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819400" y="274638"/>
            <a:ext cx="5867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Components and Interfaces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39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C4DE9-3394-40E2-A5C5-7BA7CBE2D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29248" r="20000" b="11464"/>
          <a:stretch/>
        </p:blipFill>
        <p:spPr>
          <a:xfrm>
            <a:off x="457199" y="1219200"/>
            <a:ext cx="800099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1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A01F6-053A-4103-A65C-2B750EA9E954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14" y="0"/>
            <a:ext cx="48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43200" y="274638"/>
            <a:ext cx="5943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Component of Expert System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40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F08BCE-6092-4693-BBC5-ADC26F8C5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66" t="29248" r="27500" b="11464"/>
          <a:stretch/>
        </p:blipFill>
        <p:spPr>
          <a:xfrm>
            <a:off x="990600" y="1295400"/>
            <a:ext cx="7086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64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sz="7200" b="1" dirty="0" smtClean="0"/>
              <a:t>Thank You</a:t>
            </a:r>
            <a:endParaRPr lang="en-IN" sz="7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A01F6-053A-4103-A65C-2B750EA9E954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81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A01F6-053A-4103-A65C-2B750EA9E954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70" y="0"/>
            <a:ext cx="4881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A01F6-053A-4103-A65C-2B750EA9E954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78" y="0"/>
            <a:ext cx="4882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7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35BF6E-482A-4FC6-884A-332727749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0" y="274638"/>
            <a:ext cx="5638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/>
              <a:t>What is an expert system?</a:t>
            </a:r>
            <a:endParaRPr lang="en-US" altLang="en-US" sz="3200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49AB9FF-AC42-4FE0-BB02-D08CB0CC8B51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143000"/>
            <a:ext cx="8153400" cy="42973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800" kern="0"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altLang="en-US" sz="2800" kern="0">
                <a:latin typeface="Times New Roman" panose="02020603050405020304" pitchFamily="18" charset="0"/>
              </a:rPr>
              <a:t>	“An expert system is a computer system that emulates, or acts in all respects, with the decision-making capabilities of a human expert.”</a:t>
            </a:r>
          </a:p>
          <a:p>
            <a:pPr eaLnBrk="1" hangingPunct="1">
              <a:buFontTx/>
              <a:buNone/>
            </a:pPr>
            <a:endParaRPr lang="en-US" altLang="en-US" sz="2800" kern="0">
              <a:latin typeface="Times New Roman" panose="02020603050405020304" pitchFamily="18" charset="0"/>
            </a:endParaRPr>
          </a:p>
          <a:p>
            <a:pPr algn="r" eaLnBrk="1" hangingPunct="1">
              <a:buFontTx/>
              <a:buNone/>
            </a:pPr>
            <a:r>
              <a:rPr lang="en-US" altLang="en-US" sz="2800" kern="0">
                <a:latin typeface="Times New Roman" panose="02020603050405020304" pitchFamily="18" charset="0"/>
              </a:rPr>
              <a:t>Professor Edward Feigenbaum</a:t>
            </a:r>
          </a:p>
          <a:p>
            <a:pPr algn="r" eaLnBrk="1" hangingPunct="1">
              <a:buFontTx/>
              <a:buNone/>
            </a:pPr>
            <a:r>
              <a:rPr lang="en-US" altLang="en-US" sz="2800" kern="0">
                <a:latin typeface="Times New Roman" panose="02020603050405020304" pitchFamily="18" charset="0"/>
              </a:rPr>
              <a:t>Stanford University</a:t>
            </a:r>
            <a:endParaRPr lang="en-US" altLang="en-US" sz="2800" kern="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D33F89-3A0C-42CA-844C-A1905BBD275D}"/>
              </a:ext>
            </a:extLst>
          </p:cNvPr>
          <p:cNvSpPr/>
          <p:nvPr/>
        </p:nvSpPr>
        <p:spPr>
          <a:xfrm>
            <a:off x="381000" y="1066800"/>
            <a:ext cx="855186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</a:rPr>
              <a:t>Expert systems aimed to capture specialist human expertise which was in short supply. </a:t>
            </a:r>
            <a:r>
              <a:rPr lang="en-US" sz="2400" dirty="0" err="1">
                <a:latin typeface="Times New Roman" panose="02020603050405020304" pitchFamily="18" charset="0"/>
              </a:rPr>
              <a:t>Eg.</a:t>
            </a:r>
            <a:r>
              <a:rPr lang="en-US" sz="2400" dirty="0">
                <a:latin typeface="Times New Roman" panose="02020603050405020304" pitchFamily="18" charset="0"/>
              </a:rPr>
              <a:t>.,</a:t>
            </a:r>
          </a:p>
          <a:p>
            <a:pPr algn="just"/>
            <a:r>
              <a:rPr lang="en-US" sz="2400" dirty="0">
                <a:latin typeface="ArialMT"/>
              </a:rPr>
              <a:t>                           – </a:t>
            </a:r>
            <a:r>
              <a:rPr lang="en-US" sz="2400" dirty="0">
                <a:latin typeface="Times New Roman" panose="02020603050405020304" pitchFamily="18" charset="0"/>
              </a:rPr>
              <a:t>Medical expertise</a:t>
            </a:r>
          </a:p>
          <a:p>
            <a:pPr algn="just"/>
            <a:r>
              <a:rPr lang="en-US" sz="2400" dirty="0">
                <a:latin typeface="ArialMT"/>
              </a:rPr>
              <a:t>                           – </a:t>
            </a:r>
            <a:r>
              <a:rPr lang="en-US" sz="2400" dirty="0">
                <a:latin typeface="Times New Roman" panose="02020603050405020304" pitchFamily="18" charset="0"/>
              </a:rPr>
              <a:t>Computer configuration expertise.</a:t>
            </a:r>
          </a:p>
          <a:p>
            <a:pPr algn="just"/>
            <a:r>
              <a:rPr lang="en-US" sz="2400" dirty="0">
                <a:latin typeface="ArialMT"/>
              </a:rPr>
              <a:t>                           – </a:t>
            </a:r>
            <a:r>
              <a:rPr lang="en-US" sz="2400" dirty="0">
                <a:latin typeface="Times New Roman" panose="02020603050405020304" pitchFamily="18" charset="0"/>
              </a:rPr>
              <a:t>Expertise for oil exploration.</a:t>
            </a:r>
          </a:p>
          <a:p>
            <a:pPr algn="just"/>
            <a:endParaRPr lang="en-US" sz="2400" dirty="0">
              <a:latin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</a:rPr>
              <a:t>Aim was to develop systems capturing this expertise, so the knowledge could be deployed where experts were unavailable. </a:t>
            </a:r>
          </a:p>
          <a:p>
            <a:pPr algn="just"/>
            <a:endParaRPr lang="en-US" sz="2400" dirty="0">
              <a:latin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</a:rPr>
              <a:t>Expert system (ES) are knowledge intensive programs that solve problems in a domain that requires considerable amount of technical expertise.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116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F6D3DFA-5712-487A-9438-3C5523BA9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8A773A-589B-4553-993D-8427B94F8E33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D33F89-3A0C-42CA-844C-A1905BBD275D}"/>
              </a:ext>
            </a:extLst>
          </p:cNvPr>
          <p:cNvSpPr/>
          <p:nvPr/>
        </p:nvSpPr>
        <p:spPr>
          <a:xfrm>
            <a:off x="381000" y="1019124"/>
            <a:ext cx="8458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</a:rPr>
              <a:t>An Expert System (ES) is a computer-based system (mainly software) that uses knowledge and facts, and apply an appropriate </a:t>
            </a:r>
            <a:r>
              <a:rPr lang="en-US" sz="2400" b="1" dirty="0">
                <a:latin typeface="Times New Roman" panose="02020603050405020304" pitchFamily="18" charset="0"/>
              </a:rPr>
              <a:t>reasoning technique </a:t>
            </a:r>
            <a:r>
              <a:rPr lang="en-US" sz="2400" dirty="0">
                <a:latin typeface="Times New Roman" panose="02020603050405020304" pitchFamily="18" charset="0"/>
              </a:rPr>
              <a:t>(inferencing) to solve problems in a given field (domain) that normally require the services of </a:t>
            </a:r>
            <a:r>
              <a:rPr lang="en-US" sz="2400" b="1" dirty="0">
                <a:latin typeface="Times New Roman" panose="02020603050405020304" pitchFamily="18" charset="0"/>
              </a:rPr>
              <a:t>human experts</a:t>
            </a:r>
            <a:r>
              <a:rPr lang="en-US" sz="2400" dirty="0">
                <a:latin typeface="Times New Roman" panose="02020603050405020304" pitchFamily="18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54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</TotalTime>
  <Words>626</Words>
  <Application>Microsoft Office PowerPoint</Application>
  <PresentationFormat>On-screen Show (4:3)</PresentationFormat>
  <Paragraphs>110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ArialMT</vt:lpstr>
      <vt:lpstr>Calibri</vt:lpstr>
      <vt:lpstr>Times New Roman</vt:lpstr>
      <vt:lpstr>TimesNewRomanPSMT</vt:lpstr>
      <vt:lpstr>Default Design</vt:lpstr>
      <vt:lpstr> MODULE IV  Expert System and Learning B.Tech.(CSE), VII Artificial Intelligence (CSE 401) Introduction of Expert System and it’s Architecture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expert system?</vt:lpstr>
      <vt:lpstr>PowerPoint Presentation</vt:lpstr>
      <vt:lpstr>PowerPoint Presentation</vt:lpstr>
      <vt:lpstr>Need &amp; Justification for expert systems- cognitive problems</vt:lpstr>
      <vt:lpstr>PowerPoint Presentation</vt:lpstr>
      <vt:lpstr>Characteristics of Expert System</vt:lpstr>
      <vt:lpstr>PowerPoint Presentation</vt:lpstr>
      <vt:lpstr>Basic Concept of ES</vt:lpstr>
      <vt:lpstr>PowerPoint Presentation</vt:lpstr>
      <vt:lpstr>Designing Expert System</vt:lpstr>
      <vt:lpstr>Architecture of Expert System</vt:lpstr>
      <vt:lpstr>PowerPoint Presentation</vt:lpstr>
      <vt:lpstr>1. Knowledge Base</vt:lpstr>
      <vt:lpstr>Using the Knowledge Base</vt:lpstr>
      <vt:lpstr>2. User Interface</vt:lpstr>
      <vt:lpstr>3. Inference Engine</vt:lpstr>
      <vt:lpstr>4. Explanation facility</vt:lpstr>
      <vt:lpstr>5. Knowledge Acquisition facility</vt:lpstr>
      <vt:lpstr>6. External interface</vt:lpstr>
      <vt:lpstr>Expert System Shells</vt:lpstr>
      <vt:lpstr>Expert System Shells</vt:lpstr>
      <vt:lpstr>Shell components</vt:lpstr>
      <vt:lpstr>Knowledge Acquisition</vt:lpstr>
      <vt:lpstr>Knowledge Acquisition</vt:lpstr>
      <vt:lpstr>Knowledge Base</vt:lpstr>
      <vt:lpstr>Reasoning Engine</vt:lpstr>
      <vt:lpstr>Explanation</vt:lpstr>
      <vt:lpstr>User interface</vt:lpstr>
      <vt:lpstr>Rule based system architecture</vt:lpstr>
      <vt:lpstr>Rule based system architecture</vt:lpstr>
      <vt:lpstr>Rule based system architecture</vt:lpstr>
      <vt:lpstr>Expert System Components And Human Interfaces</vt:lpstr>
      <vt:lpstr>Components and Interfaces</vt:lpstr>
      <vt:lpstr>Component of Expert System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schandra</dc:creator>
  <cp:lastModifiedBy>DISHA</cp:lastModifiedBy>
  <cp:revision>429</cp:revision>
  <dcterms:created xsi:type="dcterms:W3CDTF">2008-12-16T09:40:48Z</dcterms:created>
  <dcterms:modified xsi:type="dcterms:W3CDTF">2024-03-28T14:22:50Z</dcterms:modified>
</cp:coreProperties>
</file>